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8FDB-D4EF-4380-BD06-1D9777BCE6BD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окуратура намерена контролировать следователей по арестам - новости  Право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001156" cy="6506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1714488"/>
            <a:ext cx="6858048" cy="1857388"/>
          </a:xfrm>
          <a:prstGeom prst="rect">
            <a:avLst/>
          </a:prstGeom>
          <a:solidFill>
            <a:schemeClr val="accent1">
              <a:alpha val="93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декабря- Международный день борьбы с коррупцией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genprokuratura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42852"/>
            <a:ext cx="107153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603485659_8-p-sinii-fon-dlya-prezentats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57224" y="500042"/>
            <a:ext cx="7429552" cy="5857916"/>
          </a:xfrm>
          <a:prstGeom prst="round2DiagRect">
            <a:avLst/>
          </a:prstGeom>
          <a:solidFill>
            <a:schemeClr val="accent1">
              <a:lumMod val="75000"/>
              <a:alpha val="53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76" y="1214422"/>
            <a:ext cx="7072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Коррупция:</a:t>
            </a:r>
            <a:endParaRPr lang="ru-RU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а)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б) совершение деяний, указанных в 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подпункте "а"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настоящего пункта, от имени или в интересах юридического лица. </a:t>
            </a:r>
          </a:p>
          <a:p>
            <a:endParaRPr lang="ru-RU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(Федеральный закон от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25.12.2008 N 273-ФЗ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противодействии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коррупции»)</a:t>
            </a:r>
          </a:p>
        </p:txBody>
      </p:sp>
      <p:pic>
        <p:nvPicPr>
          <p:cNvPr id="13" name="Рисунок 12" descr="genprokura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71480"/>
            <a:ext cx="928694" cy="98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 cstate="print">
            <a:lum bright="2000" contrast="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143932" cy="600079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Коррупция как крайне негативное явление является одной из системных угроз безопасности Российской Федерации</a:t>
            </a:r>
          </a:p>
          <a:p>
            <a:pPr algn="ctr"/>
            <a:endParaRPr lang="ru-RU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nprokura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0834" y="357166"/>
            <a:ext cx="944569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03485659_8-p-sinii-fon-dlya-prezentats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214290"/>
            <a:ext cx="6000792" cy="785818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НЕДОПУСТИМОСТЬ ДАЧИ ВЗЯТКИ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3714776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✔ Ответственность </a:t>
            </a:r>
            <a:r>
              <a:rPr lang="ru-RU" b="1" dirty="0">
                <a:solidFill>
                  <a:schemeClr val="tx1"/>
                </a:solidFill>
              </a:rPr>
              <a:t>за дачу </a:t>
            </a:r>
            <a:r>
              <a:rPr lang="ru-RU" b="1" dirty="0" smtClean="0">
                <a:solidFill>
                  <a:schemeClr val="tx1"/>
                </a:solidFill>
              </a:rPr>
              <a:t>взятки</a:t>
            </a:r>
          </a:p>
          <a:p>
            <a:pPr algn="ctr"/>
            <a:r>
              <a:rPr lang="ru-RU" dirty="0" smtClean="0"/>
              <a:t>Дача взятки запрещена Уголовным кодексом РФ и ответственность за данное деяние  закреплена в санкции статьи 291 УК РФ. Ответственность наступает вне зависимости от способа передачи взятки – это может быть как личный контакт с взяткополучателем, так и передача незаконного вознаграждения через третьих лиц (посредников).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857364"/>
            <a:ext cx="4214842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✔ </a:t>
            </a:r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аказание </a:t>
            </a:r>
            <a:r>
              <a:rPr lang="ru-RU" b="1" dirty="0">
                <a:solidFill>
                  <a:schemeClr val="tx1"/>
                </a:solidFill>
              </a:rPr>
              <a:t>за дачу взятки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/>
              <a:t>Согласно </a:t>
            </a:r>
            <a:r>
              <a:rPr lang="ru-RU" dirty="0"/>
              <a:t>санкциям ч. 1 ст. 291 УК РФ, простая взятка, не имеющая признаков значительности или крупного размера, карается денежным штрафом от </a:t>
            </a:r>
            <a:r>
              <a:rPr lang="ru-RU" dirty="0" smtClean="0"/>
              <a:t>5 </a:t>
            </a:r>
            <a:r>
              <a:rPr lang="ru-RU" dirty="0"/>
              <a:t>до 30-кратного размера взятки или же </a:t>
            </a:r>
            <a:r>
              <a:rPr lang="ru-RU" dirty="0" smtClean="0"/>
              <a:t>лишением свободы до </a:t>
            </a:r>
            <a:r>
              <a:rPr lang="ru-RU" dirty="0"/>
              <a:t>2 лет с одновременным штрафом не более 10-кратного размера незаконного вознаграждения.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929198"/>
            <a:ext cx="871543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4929198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✔ Как избежать ответственности?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Примечание к ст. 291 УК РФ.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Добровольно заявлено о даче взятки в органы полиции.</a:t>
            </a:r>
          </a:p>
          <a:p>
            <a:r>
              <a:rPr lang="ru-RU" dirty="0">
                <a:solidFill>
                  <a:schemeClr val="bg1"/>
                </a:solidFill>
              </a:rPr>
              <a:t>- Оказано активное содействие в раскрытии преступления.</a:t>
            </a:r>
          </a:p>
          <a:p>
            <a:r>
              <a:rPr lang="ru-RU" dirty="0">
                <a:solidFill>
                  <a:schemeClr val="bg1"/>
                </a:solidFill>
              </a:rPr>
              <a:t>- Должностное лицо, получившее взятку, занималось ее вымогательством и само предложило совершить данное деяние.</a:t>
            </a:r>
          </a:p>
        </p:txBody>
      </p:sp>
      <p:pic>
        <p:nvPicPr>
          <p:cNvPr id="10" name="Рисунок 9" descr="genprokura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71561" cy="113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5429288" cy="64294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ПОЛУЧЕНИЕ ВЗЯТКИ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700092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✔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Получение взятки</a:t>
            </a:r>
            <a:r>
              <a:rPr lang="ru-RU" dirty="0" smtClean="0"/>
              <a:t>, согласно ст. 290 УК РФ – это принятие денежного или выраженного в иной форме вознаграждения за совершение каких-либо действий в пользу взяткодателя. Взятка необязательно может выражаться в твердой сумме или же материальных ценностях, это могут быть услуги, гарантии или преференции по службе, содействие в решении важных для взяткополучателя вопросов. Наказуемо как личное получение взятки, так и ее принятие через третьих лиц.</a:t>
            </a:r>
            <a:endParaRPr lang="ru-RU" dirty="0"/>
          </a:p>
        </p:txBody>
      </p:sp>
      <p:pic>
        <p:nvPicPr>
          <p:cNvPr id="7" name="Рисунок 6" descr="genprokura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142852"/>
            <a:ext cx="1281907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71736" y="4000504"/>
            <a:ext cx="5857916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✔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Ответственность</a:t>
            </a:r>
          </a:p>
          <a:p>
            <a:pPr algn="ctr"/>
            <a:r>
              <a:rPr lang="ru-RU" dirty="0" smtClean="0"/>
              <a:t>Максимальным </a:t>
            </a:r>
            <a:r>
              <a:rPr lang="ru-RU" dirty="0"/>
              <a:t>наказанием за получение взятки без отягчающих признаков является лишение свободы на срок до 3 лет со штрафом в размере от десятикратной до двадцатикратной суммы взятки или без такового. Более суровые меры ответственности предусмотрены при получении взятки в значительном, крупном или особо крупном размере, а также взятки за совершение незаконных действий.</a:t>
            </a:r>
          </a:p>
        </p:txBody>
      </p:sp>
      <p:pic>
        <p:nvPicPr>
          <p:cNvPr id="10" name="Рисунок 9" descr="rub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429132"/>
            <a:ext cx="225177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142852"/>
            <a:ext cx="5857916" cy="64294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КОММЕРЧЕСКИЙ ПОДКУП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4643470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Незаконная передача лицу, выполняющему управленческие функции в коммерческой или иной организации, денег, ценных бумаг, иного имущества, а также незаконные оказание ему услуг имущественного характера, предоставление иных имущественных прав </a:t>
            </a:r>
            <a:r>
              <a:rPr lang="ru-RU" dirty="0" smtClean="0"/>
              <a:t>за </a:t>
            </a:r>
            <a:r>
              <a:rPr lang="ru-RU" dirty="0"/>
              <a:t>совершение действий (бездействие) в интересах дающего или иных лиц, если указанные действия (бездействие) входят в служебные полномочия такого лица либо если оно в силу своего служебного положения может способствовать указанным действиям (бездействию)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000108"/>
            <a:ext cx="3786214" cy="5715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Сумма </a:t>
            </a:r>
            <a:r>
              <a:rPr lang="ru-RU" dirty="0"/>
              <a:t>штрафа и строгость наказания зависят от способов и </a:t>
            </a:r>
            <a:r>
              <a:rPr lang="ru-RU" dirty="0" smtClean="0"/>
              <a:t>размера </a:t>
            </a:r>
            <a:r>
              <a:rPr lang="ru-RU" dirty="0"/>
              <a:t>коммерческого подкупа. </a:t>
            </a:r>
            <a:r>
              <a:rPr lang="ru-RU" dirty="0" smtClean="0"/>
              <a:t>Максимальное </a:t>
            </a:r>
            <a:r>
              <a:rPr lang="ru-RU" dirty="0"/>
              <a:t>наказание — 12 лет лишения свободы со штрафом в размере до 50-кратной суммы коммерческого подкупа — назначается за подкуп в особо крупном размере, совершённом группой лиц, совмещённом с вымогательством и незаконными действиями.</a:t>
            </a:r>
          </a:p>
          <a:p>
            <a:r>
              <a:rPr lang="ru-RU" dirty="0"/>
              <a:t>Значительным размером коммерческого подкупа признаётся сумма, стоимость ценных бумаг, иного имущества, услуг или прав свыше 25 000 рублей, крупным размером — свыше 150 000 рублей, особо крупным — свыше 1 </a:t>
            </a:r>
            <a:r>
              <a:rPr lang="ru-RU" dirty="0" smtClean="0"/>
              <a:t>млн. рублей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depositphotos_25081731-stock-photo-reflective-skyscrapers-business-office-build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929198"/>
            <a:ext cx="4357718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enprokuratu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0"/>
            <a:ext cx="944561" cy="100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357166"/>
            <a:ext cx="6500858" cy="135732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Административная ответственность за правонарушения коррупционной направленности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14554"/>
            <a:ext cx="4643470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✔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Незаконное вознаграждение от имени юридического лица (ст. 19.28 КоАП РФ):</a:t>
            </a: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-незаконная передача, предложение или обещание действия (бездействия) </a:t>
            </a:r>
          </a:p>
          <a:p>
            <a:pPr algn="ctr">
              <a:buFontTx/>
              <a:buChar char="-"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связанное с занимаемым служебным положением, от имени или в интересах юридического лица (в том числе иному физическому или юридическому лицу по его поручению)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денег, ценных бумаг или иного имущества, оказание услуг имущественного характера либо предоставление имущественных прав</a:t>
            </a:r>
          </a:p>
        </p:txBody>
      </p:sp>
      <p:pic>
        <p:nvPicPr>
          <p:cNvPr id="6" name="Рисунок 5" descr="genprokura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785809" cy="83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57818" y="2214554"/>
            <a:ext cx="350046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Административная ответственность в виде административного штрафа на юридических лиц не менее 1 </a:t>
            </a:r>
            <a:r>
              <a:rPr lang="ru-RU" dirty="0" err="1" smtClean="0"/>
              <a:t>млн</a:t>
            </a:r>
            <a:r>
              <a:rPr lang="ru-RU" dirty="0" smtClean="0"/>
              <a:t> рублей с конфискацией денег, ценных бумаг, иного имущества или стоимости услуг имущественного характера</a:t>
            </a:r>
            <a:endParaRPr lang="ru-RU" dirty="0"/>
          </a:p>
        </p:txBody>
      </p:sp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786322"/>
            <a:ext cx="29289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429552" cy="135732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Административная ответственность за правонарушения коррупционной направленности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00240"/>
            <a:ext cx="3714776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✔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Незаконное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служащего (ст. 19.29 КоАП РФ)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429132"/>
            <a:ext cx="3714776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Административная ответственность в виде административного </a:t>
            </a:r>
            <a:r>
              <a:rPr lang="ru-RU" dirty="0"/>
              <a:t>штрафа на граждан в размере от двух тысяч до четырех тысяч рублей; на должностных лиц - от двадцати тысяч до пятидесяти тысяч рублей; на юридических лиц - от ста тысяч до пятисот тысяч рублей.</a:t>
            </a:r>
            <a:endParaRPr lang="ru-RU" b="1" dirty="0"/>
          </a:p>
        </p:txBody>
      </p:sp>
      <p:pic>
        <p:nvPicPr>
          <p:cNvPr id="7" name="Рисунок 6" descr="70265.pwjfao.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57430"/>
            <a:ext cx="4000528" cy="387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enprokuratu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53" y="5357826"/>
            <a:ext cx="1214447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913ca38ad78e6a687aeb71a8ec337d0_1400x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6929486" cy="3918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28572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СЕГОДНЯ ВЗЯЛ ТЫ?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550070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ЗАВТРА ВОЗЬМУТ ТЕБЯ!!!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580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Prok-01</dc:creator>
  <cp:lastModifiedBy>Ольга</cp:lastModifiedBy>
  <cp:revision>19</cp:revision>
  <dcterms:created xsi:type="dcterms:W3CDTF">2021-12-08T15:01:22Z</dcterms:created>
  <dcterms:modified xsi:type="dcterms:W3CDTF">2022-07-15T12:18:07Z</dcterms:modified>
</cp:coreProperties>
</file>